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hyperlink" Target="mailto:girnad2023@gmail.com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73581"/>
            <a:ext cx="4404995" cy="303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global socio-political crisis and the continued economic </a:t>
            </a:r>
            <a:r>
              <a:rPr sz="1000" dirty="0">
                <a:latin typeface="Calibri"/>
                <a:cs typeface="Calibri"/>
              </a:rPr>
              <a:t>effects </a:t>
            </a:r>
            <a:r>
              <a:rPr sz="1000" spc="-5" dirty="0">
                <a:latin typeface="Calibri"/>
                <a:cs typeface="Calibri"/>
              </a:rPr>
              <a:t>of the COVID-19  pandemic conjugated with the </a:t>
            </a:r>
            <a:r>
              <a:rPr sz="1000" dirty="0">
                <a:latin typeface="Calibri"/>
                <a:cs typeface="Calibri"/>
              </a:rPr>
              <a:t>accentuated impact </a:t>
            </a:r>
            <a:r>
              <a:rPr sz="1000" spc="-5" dirty="0">
                <a:latin typeface="Calibri"/>
                <a:cs typeface="Calibri"/>
              </a:rPr>
              <a:t>of </a:t>
            </a:r>
            <a:r>
              <a:rPr sz="1000" dirty="0">
                <a:latin typeface="Calibri"/>
                <a:cs typeface="Calibri"/>
              </a:rPr>
              <a:t>climate </a:t>
            </a:r>
            <a:r>
              <a:rPr sz="1000" spc="-5" dirty="0">
                <a:latin typeface="Calibri"/>
                <a:cs typeface="Calibri"/>
              </a:rPr>
              <a:t>change are negatively  affecting food production and distribution </a:t>
            </a:r>
            <a:r>
              <a:rPr sz="1000" dirty="0">
                <a:latin typeface="Calibri"/>
                <a:cs typeface="Calibri"/>
              </a:rPr>
              <a:t>systems </a:t>
            </a:r>
            <a:r>
              <a:rPr sz="1000" spc="-10" dirty="0">
                <a:latin typeface="Calibri"/>
                <a:cs typeface="Calibri"/>
              </a:rPr>
              <a:t>worldwide. This </a:t>
            </a:r>
            <a:r>
              <a:rPr sz="1000" spc="-5" dirty="0">
                <a:latin typeface="Calibri"/>
                <a:cs typeface="Calibri"/>
              </a:rPr>
              <a:t>challenging  context, poses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10" dirty="0">
                <a:latin typeface="Calibri"/>
                <a:cs typeface="Calibri"/>
              </a:rPr>
              <a:t>considerable </a:t>
            </a:r>
            <a:r>
              <a:rPr sz="1000" spc="-5" dirty="0">
                <a:latin typeface="Calibri"/>
                <a:cs typeface="Calibri"/>
              </a:rPr>
              <a:t>threat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global </a:t>
            </a:r>
            <a:r>
              <a:rPr sz="1000" spc="-10" dirty="0">
                <a:latin typeface="Calibri"/>
                <a:cs typeface="Calibri"/>
              </a:rPr>
              <a:t>food </a:t>
            </a:r>
            <a:r>
              <a:rPr sz="1000" spc="-5" dirty="0">
                <a:latin typeface="Calibri"/>
                <a:cs typeface="Calibri"/>
              </a:rPr>
              <a:t>security, with potentially  existential economic, political, and social </a:t>
            </a:r>
            <a:r>
              <a:rPr sz="1000" dirty="0">
                <a:latin typeface="Calibri"/>
                <a:cs typeface="Calibri"/>
              </a:rPr>
              <a:t>outcomes </a:t>
            </a:r>
            <a:r>
              <a:rPr sz="1000" spc="-10" dirty="0">
                <a:latin typeface="Calibri"/>
                <a:cs typeface="Calibri"/>
              </a:rPr>
              <a:t>for </a:t>
            </a:r>
            <a:r>
              <a:rPr sz="1000" spc="-5" dirty="0">
                <a:latin typeface="Calibri"/>
                <a:cs typeface="Calibri"/>
              </a:rPr>
              <a:t>humanity. Agricultural sector  became under various </a:t>
            </a:r>
            <a:r>
              <a:rPr sz="1000" spc="-10" dirty="0">
                <a:latin typeface="Calibri"/>
                <a:cs typeface="Calibri"/>
              </a:rPr>
              <a:t>driving </a:t>
            </a:r>
            <a:r>
              <a:rPr sz="1000" spc="-5" dirty="0">
                <a:latin typeface="Calibri"/>
                <a:cs typeface="Calibri"/>
              </a:rPr>
              <a:t>forces </a:t>
            </a:r>
            <a:r>
              <a:rPr sz="1000" dirty="0">
                <a:latin typeface="Calibri"/>
                <a:cs typeface="Calibri"/>
              </a:rPr>
              <a:t>to meet </a:t>
            </a:r>
            <a:r>
              <a:rPr sz="1000" spc="-5" dirty="0">
                <a:latin typeface="Calibri"/>
                <a:cs typeface="Calibri"/>
              </a:rPr>
              <a:t>sustainable intensification </a:t>
            </a:r>
            <a:r>
              <a:rPr sz="1000" spc="5" dirty="0">
                <a:latin typeface="Calibri"/>
                <a:cs typeface="Calibri"/>
              </a:rPr>
              <a:t>and </a:t>
            </a:r>
            <a:r>
              <a:rPr sz="1000" dirty="0">
                <a:latin typeface="Calibri"/>
                <a:cs typeface="Calibri"/>
              </a:rPr>
              <a:t>major  </a:t>
            </a:r>
            <a:r>
              <a:rPr sz="1000" spc="-5" dirty="0">
                <a:latin typeface="Calibri"/>
                <a:cs typeface="Calibri"/>
              </a:rPr>
              <a:t>adjustments are needed. </a:t>
            </a:r>
            <a:r>
              <a:rPr sz="1000" dirty="0">
                <a:latin typeface="Calibri"/>
                <a:cs typeface="Calibri"/>
              </a:rPr>
              <a:t>A set </a:t>
            </a:r>
            <a:r>
              <a:rPr sz="1000" spc="-5" dirty="0">
                <a:latin typeface="Calibri"/>
                <a:cs typeface="Calibri"/>
              </a:rPr>
              <a:t>of mutually interlinked technical, institutional, and  social factors are </a:t>
            </a:r>
            <a:r>
              <a:rPr sz="1000" spc="-10" dirty="0">
                <a:latin typeface="Calibri"/>
                <a:cs typeface="Calibri"/>
              </a:rPr>
              <a:t>driving </a:t>
            </a:r>
            <a:r>
              <a:rPr sz="1000" spc="-5" dirty="0">
                <a:latin typeface="Calibri"/>
                <a:cs typeface="Calibri"/>
              </a:rPr>
              <a:t>resources degradation </a:t>
            </a:r>
            <a:r>
              <a:rPr sz="1000" dirty="0">
                <a:latin typeface="Calibri"/>
                <a:cs typeface="Calibri"/>
              </a:rPr>
              <a:t>thus </a:t>
            </a:r>
            <a:r>
              <a:rPr sz="1000" spc="-10" dirty="0">
                <a:latin typeface="Calibri"/>
                <a:cs typeface="Calibri"/>
              </a:rPr>
              <a:t>leading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10" dirty="0">
                <a:latin typeface="Calibri"/>
                <a:cs typeface="Calibri"/>
              </a:rPr>
              <a:t>declining </a:t>
            </a:r>
            <a:r>
              <a:rPr sz="1000" spc="-5" dirty="0">
                <a:latin typeface="Calibri"/>
                <a:cs typeface="Calibri"/>
              </a:rPr>
              <a:t>agriculture  production, </a:t>
            </a:r>
            <a:r>
              <a:rPr sz="1000" spc="-10" dirty="0">
                <a:latin typeface="Calibri"/>
                <a:cs typeface="Calibri"/>
              </a:rPr>
              <a:t>low </a:t>
            </a:r>
            <a:r>
              <a:rPr sz="1000" spc="-5" dirty="0">
                <a:latin typeface="Calibri"/>
                <a:cs typeface="Calibri"/>
              </a:rPr>
              <a:t>mitigation and adaptation </a:t>
            </a:r>
            <a:r>
              <a:rPr sz="1000" dirty="0">
                <a:latin typeface="Calibri"/>
                <a:cs typeface="Calibri"/>
              </a:rPr>
              <a:t>to climate </a:t>
            </a:r>
            <a:r>
              <a:rPr sz="1000" spc="-5" dirty="0">
                <a:latin typeface="Calibri"/>
                <a:cs typeface="Calibri"/>
              </a:rPr>
              <a:t>change, disproportionate fall </a:t>
            </a:r>
            <a:r>
              <a:rPr sz="1000" spc="10" dirty="0">
                <a:latin typeface="Calibri"/>
                <a:cs typeface="Calibri"/>
              </a:rPr>
              <a:t>in  </a:t>
            </a:r>
            <a:r>
              <a:rPr sz="1000" spc="-5" dirty="0">
                <a:latin typeface="Calibri"/>
                <a:cs typeface="Calibri"/>
              </a:rPr>
              <a:t>biodiversity, increasing scarcity of </a:t>
            </a:r>
            <a:r>
              <a:rPr sz="1000" dirty="0">
                <a:latin typeface="Calibri"/>
                <a:cs typeface="Calibri"/>
              </a:rPr>
              <a:t>water </a:t>
            </a:r>
            <a:r>
              <a:rPr sz="1000" spc="-5" dirty="0">
                <a:latin typeface="Calibri"/>
                <a:cs typeface="Calibri"/>
              </a:rPr>
              <a:t>resources and soil erosion, and </a:t>
            </a:r>
            <a:r>
              <a:rPr sz="1000" dirty="0">
                <a:latin typeface="Calibri"/>
                <a:cs typeface="Calibri"/>
              </a:rPr>
              <a:t>higher  </a:t>
            </a:r>
            <a:r>
              <a:rPr sz="1000" spc="-5" dirty="0">
                <a:latin typeface="Calibri"/>
                <a:cs typeface="Calibri"/>
              </a:rPr>
              <a:t>pressure on land use. </a:t>
            </a:r>
            <a:r>
              <a:rPr sz="1000" dirty="0">
                <a:latin typeface="Calibri"/>
                <a:cs typeface="Calibri"/>
              </a:rPr>
              <a:t>In </a:t>
            </a:r>
            <a:r>
              <a:rPr sz="1000" spc="-5" dirty="0">
                <a:latin typeface="Calibri"/>
                <a:cs typeface="Calibri"/>
              </a:rPr>
              <a:t>addition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structural problems related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finite stocks and  management patterns of natural resources, further challenges of the agricultural  sector are related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its </a:t>
            </a:r>
            <a:r>
              <a:rPr sz="1000" spc="-10" dirty="0">
                <a:latin typeface="Calibri"/>
                <a:cs typeface="Calibri"/>
              </a:rPr>
              <a:t>low </a:t>
            </a:r>
            <a:r>
              <a:rPr sz="1000" spc="-5" dirty="0">
                <a:latin typeface="Calibri"/>
                <a:cs typeface="Calibri"/>
              </a:rPr>
              <a:t>productivity, </a:t>
            </a:r>
            <a:r>
              <a:rPr sz="1000" spc="-10" dirty="0">
                <a:latin typeface="Calibri"/>
                <a:cs typeface="Calibri"/>
              </a:rPr>
              <a:t>low </a:t>
            </a:r>
            <a:r>
              <a:rPr sz="1000" spc="-5" dirty="0">
                <a:latin typeface="Calibri"/>
                <a:cs typeface="Calibri"/>
              </a:rPr>
              <a:t>added value, absence of advanced  management </a:t>
            </a:r>
            <a:r>
              <a:rPr sz="1000" spc="-10" dirty="0">
                <a:latin typeface="Calibri"/>
                <a:cs typeface="Calibri"/>
              </a:rPr>
              <a:t>tools </a:t>
            </a:r>
            <a:r>
              <a:rPr sz="1000" spc="-5" dirty="0">
                <a:latin typeface="Calibri"/>
                <a:cs typeface="Calibri"/>
              </a:rPr>
              <a:t>and practices, absence of marketing and </a:t>
            </a:r>
            <a:r>
              <a:rPr sz="1000" spc="-10" dirty="0">
                <a:latin typeface="Calibri"/>
                <a:cs typeface="Calibri"/>
              </a:rPr>
              <a:t>supply chains </a:t>
            </a:r>
            <a:r>
              <a:rPr sz="1000" spc="-5" dirty="0">
                <a:latin typeface="Calibri"/>
                <a:cs typeface="Calibri"/>
              </a:rPr>
              <a:t>strategies,  lack of extension services and appropriate approaches of technology transfer. </a:t>
            </a:r>
            <a:r>
              <a:rPr sz="1000" dirty="0">
                <a:latin typeface="Calibri"/>
                <a:cs typeface="Calibri"/>
              </a:rPr>
              <a:t>In </a:t>
            </a:r>
            <a:r>
              <a:rPr sz="1000" spc="-5" dirty="0">
                <a:latin typeface="Calibri"/>
                <a:cs typeface="Calibri"/>
              </a:rPr>
              <a:t>this  regard, the </a:t>
            </a:r>
            <a:r>
              <a:rPr sz="1000" dirty="0">
                <a:latin typeface="Calibri"/>
                <a:cs typeface="Calibri"/>
              </a:rPr>
              <a:t>Higher School </a:t>
            </a:r>
            <a:r>
              <a:rPr sz="1000" spc="-5" dirty="0">
                <a:latin typeface="Calibri"/>
                <a:cs typeface="Calibri"/>
              </a:rPr>
              <a:t>of Agriculture of </a:t>
            </a:r>
            <a:r>
              <a:rPr sz="1000" dirty="0">
                <a:latin typeface="Calibri"/>
                <a:cs typeface="Calibri"/>
              </a:rPr>
              <a:t>Mograne </a:t>
            </a:r>
            <a:r>
              <a:rPr sz="1000" spc="-10" dirty="0">
                <a:latin typeface="Calibri"/>
                <a:cs typeface="Calibri"/>
              </a:rPr>
              <a:t>(ESA </a:t>
            </a:r>
            <a:r>
              <a:rPr sz="1000" spc="-5" dirty="0">
                <a:latin typeface="Calibri"/>
                <a:cs typeface="Calibri"/>
              </a:rPr>
              <a:t>Mograne) organizes </a:t>
            </a:r>
            <a:r>
              <a:rPr sz="1000" spc="10" dirty="0">
                <a:latin typeface="Calibri"/>
                <a:cs typeface="Calibri"/>
              </a:rPr>
              <a:t>in  </a:t>
            </a:r>
            <a:r>
              <a:rPr sz="1000" spc="-5" dirty="0">
                <a:latin typeface="Calibri"/>
                <a:cs typeface="Calibri"/>
              </a:rPr>
              <a:t>partnership with </a:t>
            </a:r>
            <a:r>
              <a:rPr sz="1000" dirty="0">
                <a:latin typeface="Calibri"/>
                <a:cs typeface="Calibri"/>
              </a:rPr>
              <a:t>ICARDA </a:t>
            </a:r>
            <a:r>
              <a:rPr sz="1000" spc="-5" dirty="0">
                <a:latin typeface="Calibri"/>
                <a:cs typeface="Calibri"/>
              </a:rPr>
              <a:t>the eighth international conference on </a:t>
            </a:r>
            <a:r>
              <a:rPr sz="1000" dirty="0">
                <a:latin typeface="Calibri"/>
                <a:cs typeface="Calibri"/>
              </a:rPr>
              <a:t>Integrated </a:t>
            </a:r>
            <a:r>
              <a:rPr sz="1000" spc="-5" dirty="0">
                <a:latin typeface="Calibri"/>
                <a:cs typeface="Calibri"/>
              </a:rPr>
              <a:t>Natural  Resource Management and Sustainable Agriculture,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user-friendly framework </a:t>
            </a:r>
            <a:r>
              <a:rPr sz="1000" spc="-10" dirty="0">
                <a:latin typeface="Calibri"/>
                <a:cs typeface="Calibri"/>
              </a:rPr>
              <a:t>for  contributing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the </a:t>
            </a:r>
            <a:r>
              <a:rPr sz="1000" dirty="0">
                <a:latin typeface="Calibri"/>
                <a:cs typeface="Calibri"/>
              </a:rPr>
              <a:t>current </a:t>
            </a:r>
            <a:r>
              <a:rPr sz="1000" spc="-5" dirty="0">
                <a:latin typeface="Calibri"/>
                <a:cs typeface="Calibri"/>
              </a:rPr>
              <a:t>scientific debate and exchanging experiences and  scientific thoughts about the major trends and problems of </a:t>
            </a:r>
            <a:r>
              <a:rPr sz="1000" spc="-10" dirty="0">
                <a:latin typeface="Calibri"/>
                <a:cs typeface="Calibri"/>
              </a:rPr>
              <a:t>transitioning </a:t>
            </a:r>
            <a:r>
              <a:rPr sz="1000" dirty="0">
                <a:latin typeface="Calibri"/>
                <a:cs typeface="Calibri"/>
              </a:rPr>
              <a:t>the  </a:t>
            </a:r>
            <a:r>
              <a:rPr sz="1000" spc="-10" dirty="0">
                <a:latin typeface="Calibri"/>
                <a:cs typeface="Calibri"/>
              </a:rPr>
              <a:t>Tunisian </a:t>
            </a:r>
            <a:r>
              <a:rPr sz="1000" spc="-5" dirty="0">
                <a:latin typeface="Calibri"/>
                <a:cs typeface="Calibri"/>
              </a:rPr>
              <a:t>agriculture towards sustainable intensification models. Due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the global  aspect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1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1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themes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addressed,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1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target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audience</a:t>
            </a:r>
            <a:r>
              <a:rPr sz="1000" spc="1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extends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1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1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national</a:t>
            </a:r>
            <a:r>
              <a:rPr sz="1000" spc="1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476495"/>
            <a:ext cx="2834640" cy="161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000" spc="-5" dirty="0">
                <a:latin typeface="Calibri"/>
                <a:cs typeface="Calibri"/>
              </a:rPr>
              <a:t>international scientific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community.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050" b="1" i="1" dirty="0">
                <a:solidFill>
                  <a:srgbClr val="007436"/>
                </a:solidFill>
                <a:latin typeface="Calibri"/>
                <a:cs typeface="Calibri"/>
              </a:rPr>
              <a:t>Important</a:t>
            </a:r>
            <a:r>
              <a:rPr sz="1050" b="1" i="1" spc="-105" dirty="0">
                <a:solidFill>
                  <a:srgbClr val="007436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007436"/>
                </a:solidFill>
                <a:latin typeface="Calibri"/>
                <a:cs typeface="Calibri"/>
              </a:rPr>
              <a:t>Dates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252F33"/>
                </a:solidFill>
                <a:latin typeface="Calibri"/>
                <a:cs typeface="Calibri"/>
              </a:rPr>
              <a:t>Abstract</a:t>
            </a:r>
            <a:r>
              <a:rPr sz="1050" spc="-40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F33"/>
                </a:solidFill>
                <a:latin typeface="Calibri"/>
                <a:cs typeface="Calibri"/>
              </a:rPr>
              <a:t>submission</a:t>
            </a:r>
            <a:r>
              <a:rPr sz="1050" spc="-55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F33"/>
                </a:solidFill>
                <a:latin typeface="Calibri"/>
                <a:cs typeface="Calibri"/>
              </a:rPr>
              <a:t>:</a:t>
            </a:r>
            <a:r>
              <a:rPr sz="1050" spc="-35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52F33"/>
                </a:solidFill>
                <a:latin typeface="Calibri"/>
                <a:cs typeface="Calibri"/>
              </a:rPr>
              <a:t>January</a:t>
            </a:r>
            <a:r>
              <a:rPr sz="1050" b="1" spc="-40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52F33"/>
                </a:solidFill>
                <a:latin typeface="Calibri"/>
                <a:cs typeface="Calibri"/>
              </a:rPr>
              <a:t>31,</a:t>
            </a:r>
            <a:r>
              <a:rPr sz="1050" b="1" spc="-25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252F33"/>
                </a:solidFill>
                <a:latin typeface="Calibri"/>
                <a:cs typeface="Calibri"/>
              </a:rPr>
              <a:t>2023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252F33"/>
                </a:solidFill>
                <a:latin typeface="Calibri"/>
                <a:cs typeface="Calibri"/>
              </a:rPr>
              <a:t>Acceptance notification:  </a:t>
            </a:r>
            <a:r>
              <a:rPr sz="1050" b="1" dirty="0">
                <a:solidFill>
                  <a:srgbClr val="252F33"/>
                </a:solidFill>
                <a:latin typeface="Calibri"/>
                <a:cs typeface="Calibri"/>
              </a:rPr>
              <a:t>February 10,</a:t>
            </a:r>
            <a:r>
              <a:rPr sz="1050" b="1" spc="-155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252F33"/>
                </a:solidFill>
                <a:latin typeface="Calibri"/>
                <a:cs typeface="Calibri"/>
              </a:rPr>
              <a:t>2023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252F33"/>
                </a:solidFill>
                <a:latin typeface="Calibri"/>
                <a:cs typeface="Calibri"/>
              </a:rPr>
              <a:t>Registration: </a:t>
            </a:r>
            <a:r>
              <a:rPr sz="1050" b="1" dirty="0">
                <a:solidFill>
                  <a:srgbClr val="252F33"/>
                </a:solidFill>
                <a:latin typeface="Calibri"/>
                <a:cs typeface="Calibri"/>
              </a:rPr>
              <a:t>March 1,</a:t>
            </a:r>
            <a:r>
              <a:rPr sz="1050" b="1" spc="-150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252F33"/>
                </a:solidFill>
                <a:latin typeface="Calibri"/>
                <a:cs typeface="Calibri"/>
              </a:rPr>
              <a:t>2023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i="1" dirty="0">
                <a:solidFill>
                  <a:srgbClr val="007436"/>
                </a:solidFill>
                <a:latin typeface="Calibri"/>
                <a:cs typeface="Calibri"/>
              </a:rPr>
              <a:t>Registration</a:t>
            </a:r>
            <a:r>
              <a:rPr sz="1050" b="1" i="1" spc="-125" dirty="0">
                <a:solidFill>
                  <a:srgbClr val="007436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007436"/>
                </a:solidFill>
                <a:latin typeface="Calibri"/>
                <a:cs typeface="Calibri"/>
              </a:rPr>
              <a:t>Fees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Professors-researchers and professionals: </a:t>
            </a:r>
            <a:r>
              <a:rPr sz="1050" spc="5" dirty="0">
                <a:latin typeface="Calibri"/>
                <a:cs typeface="Calibri"/>
              </a:rPr>
              <a:t>400</a:t>
            </a:r>
            <a:r>
              <a:rPr sz="1050" spc="-1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TND</a:t>
            </a:r>
          </a:p>
          <a:p>
            <a:pPr marL="12700">
              <a:lnSpc>
                <a:spcPct val="100000"/>
              </a:lnSpc>
            </a:pPr>
            <a:r>
              <a:rPr sz="1050" b="1" spc="-5" dirty="0">
                <a:latin typeface="Calibri"/>
                <a:cs typeface="Calibri"/>
              </a:rPr>
              <a:t>Students: </a:t>
            </a:r>
            <a:r>
              <a:rPr sz="1050" spc="5" dirty="0">
                <a:latin typeface="Calibri"/>
                <a:cs typeface="Calibri"/>
              </a:rPr>
              <a:t>200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TND</a:t>
            </a: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international </a:t>
            </a:r>
            <a:r>
              <a:rPr sz="1050" b="1" spc="-5" dirty="0">
                <a:latin typeface="Calibri"/>
                <a:cs typeface="Calibri"/>
              </a:rPr>
              <a:t>Participants: </a:t>
            </a:r>
            <a:r>
              <a:rPr sz="1050" spc="5" dirty="0">
                <a:latin typeface="Calibri"/>
                <a:cs typeface="Calibri"/>
              </a:rPr>
              <a:t>200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EUR</a:t>
            </a:r>
            <a:r>
              <a:rPr lang="fr-FR" sz="1050">
                <a:latin typeface="Calibri"/>
                <a:cs typeface="Calibri"/>
              </a:rPr>
              <a:t>O</a:t>
            </a:r>
            <a:r>
              <a:rPr lang="en-US" sz="1050">
                <a:latin typeface="Calibri"/>
                <a:cs typeface="Calibri"/>
              </a:rPr>
              <a:t>S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Online </a:t>
            </a:r>
            <a:r>
              <a:rPr sz="1050" b="1" spc="-5" dirty="0">
                <a:latin typeface="Calibri"/>
                <a:cs typeface="Calibri"/>
              </a:rPr>
              <a:t>participation: </a:t>
            </a:r>
            <a:r>
              <a:rPr sz="1050" spc="5" dirty="0">
                <a:latin typeface="Calibri"/>
                <a:cs typeface="Calibri"/>
              </a:rPr>
              <a:t>50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EURO</a:t>
            </a:r>
            <a:r>
              <a:rPr lang="en-US" sz="1050" dirty="0">
                <a:latin typeface="Calibri"/>
                <a:cs typeface="Calibri"/>
              </a:rPr>
              <a:t>S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5200" y="0"/>
            <a:ext cx="6593840" cy="1089660"/>
          </a:xfrm>
          <a:custGeom>
            <a:avLst/>
            <a:gdLst/>
            <a:ahLst/>
            <a:cxnLst/>
            <a:rect l="l" t="t" r="r" b="b"/>
            <a:pathLst>
              <a:path w="6593840" h="1089660">
                <a:moveTo>
                  <a:pt x="0" y="1089659"/>
                </a:moveTo>
                <a:lnTo>
                  <a:pt x="6593840" y="1089659"/>
                </a:lnTo>
                <a:lnTo>
                  <a:pt x="6593840" y="0"/>
                </a:lnTo>
                <a:lnTo>
                  <a:pt x="0" y="0"/>
                </a:lnTo>
                <a:lnTo>
                  <a:pt x="0" y="1089659"/>
                </a:lnTo>
                <a:close/>
              </a:path>
            </a:pathLst>
          </a:custGeom>
          <a:solidFill>
            <a:srgbClr val="F47C1F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" y="10265409"/>
            <a:ext cx="7559675" cy="0"/>
          </a:xfrm>
          <a:custGeom>
            <a:avLst/>
            <a:gdLst/>
            <a:ahLst/>
            <a:cxnLst/>
            <a:rect l="l" t="t" r="r" b="b"/>
            <a:pathLst>
              <a:path w="7559675">
                <a:moveTo>
                  <a:pt x="0" y="0"/>
                </a:moveTo>
                <a:lnTo>
                  <a:pt x="7559675" y="0"/>
                </a:lnTo>
              </a:path>
            </a:pathLst>
          </a:custGeom>
          <a:ln w="5334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9079" y="10294619"/>
            <a:ext cx="878839" cy="347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300" y="10307318"/>
            <a:ext cx="939800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50409" y="3335908"/>
            <a:ext cx="55753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5" dirty="0">
                <a:solidFill>
                  <a:srgbClr val="007436"/>
                </a:solidFill>
                <a:latin typeface="Arial"/>
                <a:cs typeface="Arial"/>
              </a:rPr>
              <a:t>Th</a:t>
            </a:r>
            <a:r>
              <a:rPr sz="1100" b="1" i="1" dirty="0">
                <a:solidFill>
                  <a:srgbClr val="007436"/>
                </a:solidFill>
                <a:latin typeface="Arial"/>
                <a:cs typeface="Arial"/>
              </a:rPr>
              <a:t>e</a:t>
            </a:r>
            <a:r>
              <a:rPr sz="1100" b="1" i="1" spc="-5" dirty="0">
                <a:solidFill>
                  <a:srgbClr val="007436"/>
                </a:solidFill>
                <a:latin typeface="Arial"/>
                <a:cs typeface="Arial"/>
              </a:rPr>
              <a:t>m</a:t>
            </a:r>
            <a:r>
              <a:rPr sz="1100" b="1" i="1" dirty="0">
                <a:solidFill>
                  <a:srgbClr val="007436"/>
                </a:solidFill>
                <a:latin typeface="Arial"/>
                <a:cs typeface="Arial"/>
              </a:rPr>
              <a:t>e</a:t>
            </a:r>
            <a:r>
              <a:rPr sz="1100" b="1" i="1" spc="-5" dirty="0">
                <a:solidFill>
                  <a:srgbClr val="007436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0408" y="3493769"/>
            <a:ext cx="293306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dirty="0">
                <a:latin typeface="Calibri"/>
                <a:cs typeface="Calibri"/>
              </a:rPr>
              <a:t>Integrated </a:t>
            </a:r>
            <a:r>
              <a:rPr sz="1000" spc="-5" dirty="0">
                <a:latin typeface="Calibri"/>
                <a:cs typeface="Calibri"/>
              </a:rPr>
              <a:t>management of natural resources and  </a:t>
            </a:r>
            <a:r>
              <a:rPr sz="1000" spc="-10" dirty="0">
                <a:latin typeface="Calibri"/>
                <a:cs typeface="Calibri"/>
              </a:rPr>
              <a:t>food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security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dirty="0">
                <a:latin typeface="Calibri"/>
                <a:cs typeface="Calibri"/>
              </a:rPr>
              <a:t>Integrated Pest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Management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Agricultural </a:t>
            </a:r>
            <a:r>
              <a:rPr sz="1000" spc="-10" dirty="0">
                <a:latin typeface="Calibri"/>
                <a:cs typeface="Calibri"/>
              </a:rPr>
              <a:t>policies </a:t>
            </a:r>
            <a:r>
              <a:rPr sz="1000" spc="-5" dirty="0">
                <a:latin typeface="Calibri"/>
                <a:cs typeface="Calibri"/>
              </a:rPr>
              <a:t>and </a:t>
            </a:r>
            <a:r>
              <a:rPr sz="1000" spc="-10" dirty="0">
                <a:latin typeface="Calibri"/>
                <a:cs typeface="Calibri"/>
              </a:rPr>
              <a:t>rural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development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Resilience of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agroecosystems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Governance and </a:t>
            </a:r>
            <a:r>
              <a:rPr sz="1000" spc="-10" dirty="0">
                <a:latin typeface="Calibri"/>
                <a:cs typeface="Calibri"/>
              </a:rPr>
              <a:t>territorial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management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Social and </a:t>
            </a:r>
            <a:r>
              <a:rPr sz="1000" spc="-10" dirty="0">
                <a:latin typeface="Calibri"/>
                <a:cs typeface="Calibri"/>
              </a:rPr>
              <a:t>solidarity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economy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10" dirty="0">
                <a:latin typeface="Calibri"/>
                <a:cs typeface="Calibri"/>
              </a:rPr>
              <a:t>Agro-industrial </a:t>
            </a:r>
            <a:r>
              <a:rPr sz="1000" spc="-5" dirty="0">
                <a:latin typeface="Calibri"/>
                <a:cs typeface="Calibri"/>
              </a:rPr>
              <a:t>value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chain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Biodiversity and conservation of genetic resources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Smart and digital </a:t>
            </a:r>
            <a:r>
              <a:rPr sz="1000" spc="-10" dirty="0">
                <a:latin typeface="Calibri"/>
                <a:cs typeface="Calibri"/>
              </a:rPr>
              <a:t>agriculture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Family </a:t>
            </a:r>
            <a:r>
              <a:rPr sz="1000" spc="-10" dirty="0">
                <a:latin typeface="Calibri"/>
                <a:cs typeface="Calibri"/>
              </a:rPr>
              <a:t>farming </a:t>
            </a:r>
            <a:r>
              <a:rPr sz="1000" spc="-5" dirty="0">
                <a:latin typeface="Calibri"/>
                <a:cs typeface="Calibri"/>
              </a:rPr>
              <a:t>and agroecological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practices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10" dirty="0">
                <a:latin typeface="Calibri"/>
                <a:cs typeface="Calibri"/>
              </a:rPr>
              <a:t>Agriculture </a:t>
            </a:r>
            <a:r>
              <a:rPr sz="1000" spc="-5" dirty="0">
                <a:latin typeface="Calibri"/>
                <a:cs typeface="Calibri"/>
              </a:rPr>
              <a:t>and energy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efficiency</a:t>
            </a:r>
            <a:endParaRPr lang="en-US" sz="1000" spc="-5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lang="fr-FR" sz="1000" dirty="0" err="1"/>
              <a:t>Integrated</a:t>
            </a:r>
            <a:r>
              <a:rPr lang="fr-FR" sz="1000" dirty="0"/>
              <a:t> Pest Management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Animal health and plant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biotechnology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5" dirty="0">
                <a:latin typeface="Calibri"/>
                <a:cs typeface="Calibri"/>
              </a:rPr>
              <a:t>Livestock and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rangelands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</a:tabLst>
            </a:pPr>
            <a:r>
              <a:rPr sz="1000" spc="-10" dirty="0">
                <a:latin typeface="Calibri"/>
                <a:cs typeface="Calibri"/>
              </a:rPr>
              <a:t>Applied </a:t>
            </a:r>
            <a:r>
              <a:rPr sz="1000" spc="-5" dirty="0">
                <a:latin typeface="Calibri"/>
                <a:cs typeface="Calibri"/>
              </a:rPr>
              <a:t>remote sensing and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5" dirty="0">
                <a:latin typeface="Calibri"/>
                <a:cs typeface="Calibri"/>
              </a:rPr>
              <a:t>GIS</a:t>
            </a:r>
            <a:endParaRPr sz="1000" dirty="0">
              <a:latin typeface="Calibri"/>
              <a:cs typeface="Calibri"/>
            </a:endParaRPr>
          </a:p>
          <a:p>
            <a:pPr marL="185420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186055" algn="l"/>
                <a:tab pos="873760" algn="l"/>
                <a:tab pos="1496060" algn="l"/>
                <a:tab pos="2177415" algn="l"/>
                <a:tab pos="2726055" algn="l"/>
              </a:tabLst>
            </a:pPr>
            <a:r>
              <a:rPr sz="1000" spc="-10" dirty="0">
                <a:latin typeface="Calibri"/>
                <a:cs typeface="Calibri"/>
              </a:rPr>
              <a:t>Edu</a:t>
            </a:r>
            <a:r>
              <a:rPr sz="1000" spc="-5" dirty="0">
                <a:latin typeface="Calibri"/>
                <a:cs typeface="Calibri"/>
              </a:rPr>
              <a:t>c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i</a:t>
            </a:r>
            <a:r>
              <a:rPr sz="1000" spc="10" dirty="0">
                <a:latin typeface="Calibri"/>
                <a:cs typeface="Calibri"/>
              </a:rPr>
              <a:t>o</a:t>
            </a:r>
            <a:r>
              <a:rPr sz="1000" spc="-10" dirty="0">
                <a:latin typeface="Calibri"/>
                <a:cs typeface="Calibri"/>
              </a:rPr>
              <a:t>n</a:t>
            </a:r>
            <a:r>
              <a:rPr sz="1000" dirty="0">
                <a:latin typeface="Calibri"/>
                <a:cs typeface="Calibri"/>
              </a:rPr>
              <a:t>,	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5" dirty="0">
                <a:latin typeface="Calibri"/>
                <a:cs typeface="Calibri"/>
              </a:rPr>
              <a:t>s</a:t>
            </a:r>
            <a:r>
              <a:rPr sz="1000" dirty="0">
                <a:latin typeface="Calibri"/>
                <a:cs typeface="Calibri"/>
              </a:rPr>
              <a:t>ea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spc="15" dirty="0">
                <a:latin typeface="Calibri"/>
                <a:cs typeface="Calibri"/>
              </a:rPr>
              <a:t>c</a:t>
            </a:r>
            <a:r>
              <a:rPr sz="1000" spc="-10" dirty="0">
                <a:latin typeface="Calibri"/>
                <a:cs typeface="Calibri"/>
              </a:rPr>
              <a:t>h</a:t>
            </a:r>
            <a:r>
              <a:rPr sz="1000" dirty="0">
                <a:latin typeface="Calibri"/>
                <a:cs typeface="Calibri"/>
              </a:rPr>
              <a:t>,	e</a:t>
            </a:r>
            <a:r>
              <a:rPr sz="1000" spc="5" dirty="0">
                <a:latin typeface="Calibri"/>
                <a:cs typeface="Calibri"/>
              </a:rPr>
              <a:t>x</a:t>
            </a:r>
            <a:r>
              <a:rPr sz="1000" dirty="0">
                <a:latin typeface="Calibri"/>
                <a:cs typeface="Calibri"/>
              </a:rPr>
              <a:t>te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5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io</a:t>
            </a:r>
            <a:r>
              <a:rPr sz="1000" spc="10" dirty="0">
                <a:latin typeface="Calibri"/>
                <a:cs typeface="Calibri"/>
              </a:rPr>
              <a:t>n</a:t>
            </a:r>
            <a:r>
              <a:rPr sz="1000" dirty="0">
                <a:latin typeface="Calibri"/>
                <a:cs typeface="Calibri"/>
              </a:rPr>
              <a:t>,	</a:t>
            </a:r>
            <a:r>
              <a:rPr sz="1000" spc="5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uppor</a:t>
            </a:r>
            <a:r>
              <a:rPr sz="1000" dirty="0">
                <a:latin typeface="Calibri"/>
                <a:cs typeface="Calibri"/>
              </a:rPr>
              <a:t>t	a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dirty="0">
                <a:latin typeface="Calibri"/>
                <a:cs typeface="Calibri"/>
              </a:rPr>
              <a:t>d  </a:t>
            </a:r>
            <a:r>
              <a:rPr sz="1000" spc="-5" dirty="0">
                <a:latin typeface="Calibri"/>
                <a:cs typeface="Calibri"/>
              </a:rPr>
              <a:t>agricultural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innovation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0409" y="6254114"/>
            <a:ext cx="293243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180"/>
              </a:lnSpc>
            </a:pPr>
            <a:r>
              <a:rPr sz="1000" b="1" i="1" dirty="0">
                <a:solidFill>
                  <a:srgbClr val="007436"/>
                </a:solidFill>
                <a:latin typeface="Arial"/>
                <a:cs typeface="Arial"/>
              </a:rPr>
              <a:t>Publication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ts val="1080"/>
              </a:lnSpc>
              <a:spcBef>
                <a:spcPts val="15"/>
              </a:spcBef>
            </a:pPr>
            <a:r>
              <a:rPr sz="900" dirty="0">
                <a:latin typeface="Calibri"/>
                <a:cs typeface="Calibri"/>
              </a:rPr>
              <a:t>Authors </a:t>
            </a:r>
            <a:r>
              <a:rPr sz="900" spc="-5" dirty="0">
                <a:latin typeface="Calibri"/>
                <a:cs typeface="Calibri"/>
              </a:rPr>
              <a:t>with selected articles </a:t>
            </a:r>
            <a:r>
              <a:rPr sz="900" dirty="0">
                <a:latin typeface="Calibri"/>
                <a:cs typeface="Calibri"/>
              </a:rPr>
              <a:t>are </a:t>
            </a:r>
            <a:r>
              <a:rPr sz="900" spc="-5" dirty="0">
                <a:latin typeface="Calibri"/>
                <a:cs typeface="Calibri"/>
              </a:rPr>
              <a:t>invited to </a:t>
            </a:r>
            <a:r>
              <a:rPr sz="900" dirty="0">
                <a:latin typeface="Calibri"/>
                <a:cs typeface="Calibri"/>
              </a:rPr>
              <a:t>submit </a:t>
            </a:r>
            <a:r>
              <a:rPr sz="900" spc="-5" dirty="0">
                <a:latin typeface="Calibri"/>
                <a:cs typeface="Calibri"/>
              </a:rPr>
              <a:t>their  papers in accordance with </a:t>
            </a:r>
            <a:r>
              <a:rPr sz="900" dirty="0">
                <a:latin typeface="Calibri"/>
                <a:cs typeface="Calibri"/>
              </a:rPr>
              <a:t>a template that can be </a:t>
            </a:r>
            <a:r>
              <a:rPr sz="900" spc="-5" dirty="0">
                <a:latin typeface="Calibri"/>
                <a:cs typeface="Calibri"/>
              </a:rPr>
              <a:t>downloaded  </a:t>
            </a:r>
            <a:r>
              <a:rPr sz="900" dirty="0">
                <a:latin typeface="Calibri"/>
                <a:cs typeface="Calibri"/>
              </a:rPr>
              <a:t>from the </a:t>
            </a:r>
            <a:r>
              <a:rPr sz="900" spc="-5" dirty="0">
                <a:latin typeface="Calibri"/>
                <a:cs typeface="Calibri"/>
              </a:rPr>
              <a:t>ESA Mograne website. Selected </a:t>
            </a:r>
            <a:r>
              <a:rPr sz="900" dirty="0">
                <a:latin typeface="Calibri"/>
                <a:cs typeface="Calibri"/>
              </a:rPr>
              <a:t>papers </a:t>
            </a:r>
            <a:r>
              <a:rPr sz="900" spc="-5" dirty="0">
                <a:latin typeface="Calibri"/>
                <a:cs typeface="Calibri"/>
              </a:rPr>
              <a:t>will </a:t>
            </a:r>
            <a:r>
              <a:rPr sz="900" spc="5" dirty="0">
                <a:latin typeface="Calibri"/>
                <a:cs typeface="Calibri"/>
              </a:rPr>
              <a:t>be  </a:t>
            </a:r>
            <a:r>
              <a:rPr sz="900" spc="-5" dirty="0">
                <a:latin typeface="Calibri"/>
                <a:cs typeface="Calibri"/>
              </a:rPr>
              <a:t>published in </a:t>
            </a:r>
            <a:r>
              <a:rPr sz="900" dirty="0">
                <a:latin typeface="Calibri"/>
                <a:cs typeface="Calibri"/>
              </a:rPr>
              <a:t>the </a:t>
            </a:r>
            <a:r>
              <a:rPr sz="900" spc="-5" dirty="0">
                <a:latin typeface="Calibri"/>
                <a:cs typeface="Calibri"/>
              </a:rPr>
              <a:t>conference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proceedings.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5804" y="7088251"/>
            <a:ext cx="2799715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180"/>
              </a:lnSpc>
            </a:pPr>
            <a:r>
              <a:rPr sz="1000" b="1" i="1" dirty="0">
                <a:solidFill>
                  <a:srgbClr val="007436"/>
                </a:solidFill>
                <a:latin typeface="Arial"/>
                <a:cs typeface="Arial"/>
              </a:rPr>
              <a:t>Side</a:t>
            </a:r>
            <a:r>
              <a:rPr sz="1000" b="1" i="1" spc="-110" dirty="0">
                <a:solidFill>
                  <a:srgbClr val="007436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7436"/>
                </a:solidFill>
                <a:latin typeface="Arial"/>
                <a:cs typeface="Arial"/>
              </a:rPr>
              <a:t>events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ts val="1200"/>
              </a:lnSpc>
              <a:spcBef>
                <a:spcPts val="20"/>
              </a:spcBef>
            </a:pPr>
            <a:r>
              <a:rPr sz="1000" spc="-10" dirty="0">
                <a:solidFill>
                  <a:srgbClr val="252F33"/>
                </a:solidFill>
                <a:latin typeface="Calibri"/>
                <a:cs typeface="Calibri"/>
              </a:rPr>
              <a:t>The 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organizers are planning </a:t>
            </a:r>
            <a:r>
              <a:rPr sz="1000" dirty="0">
                <a:solidFill>
                  <a:srgbClr val="252F33"/>
                </a:solidFill>
                <a:latin typeface="Calibri"/>
                <a:cs typeface="Calibri"/>
              </a:rPr>
              <a:t>a 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series of activities  alongside the "</a:t>
            </a:r>
            <a:r>
              <a:rPr sz="1000" b="1" spc="-5" dirty="0">
                <a:solidFill>
                  <a:srgbClr val="252F33"/>
                </a:solidFill>
                <a:latin typeface="Calibri"/>
                <a:cs typeface="Calibri"/>
              </a:rPr>
              <a:t>Side events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" and </a:t>
            </a:r>
            <a:r>
              <a:rPr sz="1000" dirty="0">
                <a:solidFill>
                  <a:srgbClr val="252F33"/>
                </a:solidFill>
                <a:latin typeface="Calibri"/>
                <a:cs typeface="Calibri"/>
              </a:rPr>
              <a:t>a </a:t>
            </a:r>
            <a:r>
              <a:rPr sz="1000" spc="-10" dirty="0">
                <a:solidFill>
                  <a:srgbClr val="252F33"/>
                </a:solidFill>
                <a:latin typeface="Calibri"/>
                <a:cs typeface="Calibri"/>
              </a:rPr>
              <a:t>"</a:t>
            </a:r>
            <a:r>
              <a:rPr sz="1000" b="1" spc="-10" dirty="0">
                <a:solidFill>
                  <a:srgbClr val="252F33"/>
                </a:solidFill>
                <a:latin typeface="Calibri"/>
                <a:cs typeface="Calibri"/>
              </a:rPr>
              <a:t>poster  </a:t>
            </a:r>
            <a:r>
              <a:rPr sz="1000" b="1" spc="-5" dirty="0">
                <a:solidFill>
                  <a:srgbClr val="252F33"/>
                </a:solidFill>
                <a:latin typeface="Calibri"/>
                <a:cs typeface="Calibri"/>
              </a:rPr>
              <a:t>presentation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"</a:t>
            </a:r>
            <a:r>
              <a:rPr sz="1000" spc="-35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session.</a:t>
            </a:r>
            <a:endParaRPr sz="1000">
              <a:latin typeface="Calibri"/>
              <a:cs typeface="Calibri"/>
            </a:endParaRPr>
          </a:p>
          <a:p>
            <a:pPr marL="27305" algn="just">
              <a:lnSpc>
                <a:spcPts val="1190"/>
              </a:lnSpc>
              <a:spcBef>
                <a:spcPts val="295"/>
              </a:spcBef>
            </a:pPr>
            <a:r>
              <a:rPr sz="1000" b="1" i="1" dirty="0">
                <a:solidFill>
                  <a:srgbClr val="007436"/>
                </a:solidFill>
                <a:latin typeface="Arial"/>
                <a:cs typeface="Arial"/>
              </a:rPr>
              <a:t>Conference</a:t>
            </a:r>
            <a:r>
              <a:rPr sz="1000" b="1" i="1" spc="-110" dirty="0">
                <a:solidFill>
                  <a:srgbClr val="007436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7436"/>
                </a:solidFill>
                <a:latin typeface="Arial"/>
                <a:cs typeface="Arial"/>
              </a:rPr>
              <a:t>E-mail</a:t>
            </a:r>
            <a:endParaRPr sz="1000">
              <a:latin typeface="Arial"/>
              <a:cs typeface="Arial"/>
            </a:endParaRPr>
          </a:p>
          <a:p>
            <a:pPr marL="27305" algn="just">
              <a:lnSpc>
                <a:spcPts val="1430"/>
              </a:lnSpc>
            </a:pPr>
            <a:r>
              <a:rPr sz="1200" b="1" i="1" spc="-5" dirty="0">
                <a:latin typeface="Arial"/>
                <a:cs typeface="Arial"/>
                <a:hlinkClick r:id="rId4"/>
              </a:rPr>
              <a:t>girnad2023@gmail.com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88100" y="10309859"/>
            <a:ext cx="1140459" cy="38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8440" y="10314940"/>
            <a:ext cx="1107439" cy="340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39" y="43179"/>
            <a:ext cx="6637020" cy="134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9739" algn="ctr">
              <a:lnSpc>
                <a:spcPct val="100000"/>
              </a:lnSpc>
            </a:pP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8th International</a:t>
            </a:r>
            <a:r>
              <a:rPr sz="1000" b="1" i="1" spc="-12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Conference</a:t>
            </a:r>
            <a:endParaRPr sz="1000">
              <a:latin typeface="Arial"/>
              <a:cs typeface="Arial"/>
            </a:endParaRPr>
          </a:p>
          <a:p>
            <a:pPr marL="2071370" marR="335915" algn="ctr">
              <a:lnSpc>
                <a:spcPct val="100000"/>
              </a:lnSpc>
            </a:pPr>
            <a:r>
              <a:rPr sz="1000" b="1" i="1" spc="-5" dirty="0">
                <a:solidFill>
                  <a:srgbClr val="006FC0"/>
                </a:solidFill>
                <a:latin typeface="Arial"/>
                <a:cs typeface="Arial"/>
              </a:rPr>
              <a:t>Integrated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Natural Resource Management</a:t>
            </a:r>
            <a:r>
              <a:rPr sz="1000" b="1" i="1" spc="-20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1000" b="1" i="1" spc="-5" dirty="0">
                <a:solidFill>
                  <a:srgbClr val="006FC0"/>
                </a:solidFill>
                <a:latin typeface="Arial"/>
                <a:cs typeface="Arial"/>
              </a:rPr>
              <a:t>Sustainable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Agriculture  </a:t>
            </a: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March 8-10,</a:t>
            </a:r>
            <a:r>
              <a:rPr sz="1000" b="1" i="1" spc="-13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538235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marL="2335530">
              <a:lnSpc>
                <a:spcPts val="1420"/>
              </a:lnSpc>
            </a:pPr>
            <a:r>
              <a:rPr sz="1200" b="1" i="1" dirty="0">
                <a:solidFill>
                  <a:srgbClr val="538235"/>
                </a:solidFill>
                <a:latin typeface="Arial"/>
                <a:cs typeface="Arial"/>
              </a:rPr>
              <a:t>Golden </a:t>
            </a:r>
            <a:r>
              <a:rPr sz="1200" b="1" i="1" spc="-5" dirty="0">
                <a:solidFill>
                  <a:srgbClr val="538235"/>
                </a:solidFill>
                <a:latin typeface="Arial"/>
                <a:cs typeface="Arial"/>
              </a:rPr>
              <a:t>Tulip </a:t>
            </a:r>
            <a:r>
              <a:rPr sz="1200" b="1" i="1" spc="-15" dirty="0">
                <a:solidFill>
                  <a:srgbClr val="538235"/>
                </a:solidFill>
                <a:latin typeface="Arial"/>
                <a:cs typeface="Arial"/>
              </a:rPr>
              <a:t>Taj </a:t>
            </a:r>
            <a:r>
              <a:rPr sz="1200" b="1" i="1" spc="-5" dirty="0">
                <a:solidFill>
                  <a:srgbClr val="538235"/>
                </a:solidFill>
                <a:latin typeface="Arial"/>
                <a:cs typeface="Arial"/>
              </a:rPr>
              <a:t>Sultan Hotel, </a:t>
            </a:r>
            <a:r>
              <a:rPr sz="1200" b="1" i="1" spc="-10" dirty="0">
                <a:solidFill>
                  <a:srgbClr val="538235"/>
                </a:solidFill>
                <a:latin typeface="Arial"/>
                <a:cs typeface="Arial"/>
              </a:rPr>
              <a:t>Hammamet </a:t>
            </a:r>
            <a:r>
              <a:rPr sz="1200" b="1" i="1" dirty="0">
                <a:solidFill>
                  <a:srgbClr val="538235"/>
                </a:solidFill>
                <a:latin typeface="Arial"/>
                <a:cs typeface="Arial"/>
              </a:rPr>
              <a:t>-</a:t>
            </a:r>
            <a:r>
              <a:rPr sz="1200" b="1" i="1" spc="7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538235"/>
                </a:solidFill>
                <a:latin typeface="Arial"/>
                <a:cs typeface="Arial"/>
              </a:rPr>
              <a:t>Tunisia</a:t>
            </a:r>
            <a:endParaRPr sz="1200">
              <a:latin typeface="Arial"/>
              <a:cs typeface="Arial"/>
            </a:endParaRPr>
          </a:p>
          <a:p>
            <a:pPr marL="1809114" algn="ctr">
              <a:lnSpc>
                <a:spcPct val="100000"/>
              </a:lnSpc>
              <a:spcBef>
                <a:spcPts val="465"/>
              </a:spcBef>
            </a:pPr>
            <a:r>
              <a:rPr sz="1050" b="1" i="1" dirty="0">
                <a:latin typeface="Arial"/>
                <a:cs typeface="Arial"/>
              </a:rPr>
              <a:t>Organized By the </a:t>
            </a:r>
            <a:r>
              <a:rPr sz="1050" b="1" i="1" spc="-5" dirty="0">
                <a:latin typeface="Arial"/>
                <a:cs typeface="Arial"/>
              </a:rPr>
              <a:t>Higher School </a:t>
            </a:r>
            <a:r>
              <a:rPr sz="1050" b="1" i="1" dirty="0">
                <a:latin typeface="Arial"/>
                <a:cs typeface="Arial"/>
              </a:rPr>
              <a:t>of Agriculture, </a:t>
            </a:r>
            <a:r>
              <a:rPr sz="1050" b="1" i="1" spc="-5" dirty="0">
                <a:latin typeface="Arial"/>
                <a:cs typeface="Arial"/>
              </a:rPr>
              <a:t>Mograne </a:t>
            </a:r>
            <a:r>
              <a:rPr sz="1050" b="1" i="1" spc="5" dirty="0">
                <a:latin typeface="Arial"/>
                <a:cs typeface="Arial"/>
              </a:rPr>
              <a:t>in </a:t>
            </a:r>
            <a:r>
              <a:rPr sz="1050" b="1" i="1" dirty="0">
                <a:latin typeface="Arial"/>
                <a:cs typeface="Arial"/>
              </a:rPr>
              <a:t>partnership</a:t>
            </a:r>
            <a:r>
              <a:rPr sz="1050" b="1" i="1" spc="-210" dirty="0">
                <a:latin typeface="Arial"/>
                <a:cs typeface="Arial"/>
              </a:rPr>
              <a:t> </a:t>
            </a:r>
            <a:r>
              <a:rPr sz="1050" b="1" i="1" spc="5" dirty="0">
                <a:latin typeface="Arial"/>
                <a:cs typeface="Arial"/>
              </a:rPr>
              <a:t>with</a:t>
            </a:r>
            <a:endParaRPr sz="1050">
              <a:latin typeface="Arial"/>
              <a:cs typeface="Arial"/>
            </a:endParaRPr>
          </a:p>
          <a:p>
            <a:pPr marL="1807210" algn="ctr">
              <a:lnSpc>
                <a:spcPct val="100000"/>
              </a:lnSpc>
              <a:spcBef>
                <a:spcPts val="200"/>
              </a:spcBef>
            </a:pPr>
            <a:r>
              <a:rPr sz="1050" b="1" i="1" spc="-5" dirty="0">
                <a:latin typeface="Arial"/>
                <a:cs typeface="Arial"/>
              </a:rPr>
              <a:t>ICARDA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000" b="1" spc="-5" dirty="0">
                <a:solidFill>
                  <a:srgbClr val="00AF50"/>
                </a:solidFill>
                <a:latin typeface="Calibri"/>
                <a:cs typeface="Calibri"/>
              </a:rPr>
              <a:t>Call </a:t>
            </a:r>
            <a:r>
              <a:rPr sz="1000" b="1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10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AF50"/>
                </a:solidFill>
                <a:latin typeface="Calibri"/>
                <a:cs typeface="Calibri"/>
              </a:rPr>
              <a:t>Abstracts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29560" y="10286999"/>
            <a:ext cx="500379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70400" y="8082279"/>
            <a:ext cx="2730500" cy="2052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80" y="6062979"/>
            <a:ext cx="2865120" cy="2024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0100" y="1257299"/>
            <a:ext cx="2806700" cy="2105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40" y="8125459"/>
            <a:ext cx="2946400" cy="20853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0" y="10294619"/>
            <a:ext cx="1562100" cy="3962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20" y="10159"/>
            <a:ext cx="944880" cy="1153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9"/>
          <p:cNvSpPr txBox="1"/>
          <p:nvPr/>
        </p:nvSpPr>
        <p:spPr>
          <a:xfrm>
            <a:off x="3109721" y="4528939"/>
            <a:ext cx="1264666" cy="6172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800" b="1" i="1" spc="-5" dirty="0" err="1">
                <a:solidFill>
                  <a:srgbClr val="007436"/>
                </a:solidFill>
                <a:latin typeface="Arial"/>
                <a:cs typeface="Arial"/>
              </a:rPr>
              <a:t>Scientific</a:t>
            </a:r>
            <a:r>
              <a:rPr lang="fr-FR" sz="800" b="1" i="1" spc="-75" dirty="0">
                <a:solidFill>
                  <a:srgbClr val="007436"/>
                </a:solidFill>
                <a:latin typeface="Arial"/>
                <a:cs typeface="Arial"/>
              </a:rPr>
              <a:t> </a:t>
            </a:r>
            <a:r>
              <a:rPr lang="fr-FR" sz="800" b="1" i="1" spc="-5" dirty="0" err="1">
                <a:solidFill>
                  <a:srgbClr val="007436"/>
                </a:solidFill>
                <a:latin typeface="Arial"/>
                <a:cs typeface="Arial"/>
              </a:rPr>
              <a:t>Committee</a:t>
            </a:r>
            <a:endParaRPr lang="fr-FR" sz="800" dirty="0">
              <a:latin typeface="Arial"/>
              <a:cs typeface="Arial"/>
            </a:endParaRPr>
          </a:p>
          <a:p>
            <a:pPr marL="12700"/>
            <a:r>
              <a:rPr lang="fr-FR" sz="700" i="1" dirty="0">
                <a:cs typeface="Calibri"/>
              </a:rPr>
              <a:t>Slim </a:t>
            </a:r>
            <a:r>
              <a:rPr lang="fr-FR" sz="700" i="1" spc="-10" dirty="0" err="1">
                <a:cs typeface="Calibri"/>
              </a:rPr>
              <a:t>Rouz</a:t>
            </a:r>
            <a:r>
              <a:rPr lang="fr-FR" sz="700" i="1" spc="-1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</a:p>
          <a:p>
            <a:pPr marL="12700"/>
            <a:r>
              <a:rPr lang="fr-FR" sz="700" i="1" spc="-5" dirty="0" err="1">
                <a:cs typeface="Calibri"/>
              </a:rPr>
              <a:t>Ghzel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dirty="0">
                <a:cs typeface="Calibri"/>
              </a:rPr>
              <a:t>Lamia</a:t>
            </a:r>
            <a:r>
              <a:rPr lang="fr-FR" sz="700" i="1" spc="-5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  <a:endParaRPr lang="fr-FR" sz="7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i="1" dirty="0">
                <a:latin typeface="Calibri"/>
                <a:cs typeface="Calibri"/>
              </a:rPr>
              <a:t>Slim </a:t>
            </a:r>
            <a:r>
              <a:rPr sz="700" i="1" spc="-5" dirty="0" err="1">
                <a:latin typeface="Calibri"/>
                <a:cs typeface="Calibri"/>
              </a:rPr>
              <a:t>Zekri</a:t>
            </a:r>
            <a:r>
              <a:rPr sz="700" i="1" spc="-7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(</a:t>
            </a:r>
            <a:r>
              <a:rPr lang="fr-FR" sz="700" i="1" spc="-5" dirty="0">
                <a:latin typeface="Calibri"/>
                <a:cs typeface="Calibri"/>
              </a:rPr>
              <a:t>SQU,</a:t>
            </a:r>
            <a:r>
              <a:rPr sz="700" i="1" spc="-5" dirty="0">
                <a:latin typeface="Calibri"/>
                <a:cs typeface="Calibri"/>
              </a:rPr>
              <a:t>Oman)</a:t>
            </a:r>
            <a:endParaRPr lang="fr-FR" sz="700" i="1" spc="-5" dirty="0">
              <a:latin typeface="Calibri"/>
              <a:cs typeface="Calibri"/>
            </a:endParaRPr>
          </a:p>
          <a:p>
            <a:pPr marL="12700" lvl="0"/>
            <a:r>
              <a:rPr lang="fr-FR" sz="700" i="1" spc="-5" dirty="0">
                <a:solidFill>
                  <a:prstClr val="black"/>
                </a:solidFill>
                <a:cs typeface="Calibri"/>
              </a:rPr>
              <a:t>Abdallah </a:t>
            </a:r>
            <a:r>
              <a:rPr lang="fr-FR" sz="700" i="1" spc="-5" dirty="0" err="1">
                <a:solidFill>
                  <a:prstClr val="black"/>
                </a:solidFill>
                <a:cs typeface="Calibri"/>
              </a:rPr>
              <a:t>Benalaya</a:t>
            </a:r>
            <a:r>
              <a:rPr lang="fr-FR" sz="700" i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fr-FR" sz="700" i="1" spc="-10" dirty="0">
                <a:solidFill>
                  <a:prstClr val="black"/>
                </a:solidFill>
                <a:cs typeface="Calibri"/>
              </a:rPr>
              <a:t>(</a:t>
            </a:r>
            <a:r>
              <a:rPr lang="fr-FR" sz="700" i="1" spc="-10" dirty="0" err="1">
                <a:solidFill>
                  <a:prstClr val="black"/>
                </a:solidFill>
                <a:cs typeface="Calibri"/>
              </a:rPr>
              <a:t>Tunisia</a:t>
            </a:r>
            <a:r>
              <a:rPr lang="fr-FR" sz="700" i="1" spc="-10" dirty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12700" marR="269875">
              <a:lnSpc>
                <a:spcPct val="107100"/>
              </a:lnSpc>
            </a:pPr>
            <a:r>
              <a:rPr lang="fr-FR" sz="700" i="1" spc="-5" dirty="0">
                <a:cs typeface="Calibri"/>
              </a:rPr>
              <a:t>Ali </a:t>
            </a:r>
            <a:r>
              <a:rPr lang="fr-FR" sz="700" i="1" spc="-5" dirty="0" err="1">
                <a:cs typeface="Calibri"/>
              </a:rPr>
              <a:t>Abaab</a:t>
            </a:r>
            <a:r>
              <a:rPr lang="fr-FR" sz="700" i="1" spc="-5" dirty="0">
                <a:cs typeface="Calibri"/>
              </a:rPr>
              <a:t> (GIZ, </a:t>
            </a:r>
            <a:r>
              <a:rPr lang="fr-FR" sz="700" i="1" spc="-10" dirty="0" err="1">
                <a:cs typeface="Calibri"/>
              </a:rPr>
              <a:t>Tunisia</a:t>
            </a:r>
            <a:r>
              <a:rPr lang="fr-FR" sz="700" i="1" spc="-10" dirty="0">
                <a:cs typeface="Calibri"/>
              </a:rPr>
              <a:t>)  </a:t>
            </a:r>
            <a:r>
              <a:rPr lang="fr-FR" sz="700" i="1" spc="-10" dirty="0" err="1">
                <a:cs typeface="Calibri"/>
              </a:rPr>
              <a:t>Akari</a:t>
            </a:r>
            <a:r>
              <a:rPr lang="fr-FR" sz="700" i="1" spc="-1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Abdallah (FSEGT)  Andreas Thiel (Germany)  Kaouther </a:t>
            </a:r>
            <a:r>
              <a:rPr lang="fr-FR" sz="700" i="1" spc="-5" dirty="0" err="1">
                <a:cs typeface="Calibri"/>
              </a:rPr>
              <a:t>Lajili</a:t>
            </a:r>
            <a:r>
              <a:rPr lang="fr-FR" sz="700" i="1" spc="-5" dirty="0">
                <a:cs typeface="Calibri"/>
              </a:rPr>
              <a:t> (Canada)  Hajer Ammar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dirty="0">
                <a:cs typeface="Calibri"/>
              </a:rPr>
              <a:t>Ghazi </a:t>
            </a:r>
            <a:r>
              <a:rPr lang="fr-FR" sz="700" i="1" dirty="0" err="1">
                <a:cs typeface="Calibri"/>
              </a:rPr>
              <a:t>krida</a:t>
            </a:r>
            <a:r>
              <a:rPr lang="fr-FR" sz="700" i="1" spc="-60" dirty="0">
                <a:cs typeface="Calibri"/>
              </a:rPr>
              <a:t> </a:t>
            </a:r>
            <a:r>
              <a:rPr lang="fr-FR" sz="700" i="1" spc="-10" dirty="0">
                <a:cs typeface="Calibri"/>
              </a:rPr>
              <a:t>(INAT)</a:t>
            </a:r>
            <a:endParaRPr lang="fr-FR" sz="700" dirty="0">
              <a:cs typeface="Calibri"/>
            </a:endParaRPr>
          </a:p>
          <a:p>
            <a:pPr marL="12700" marR="32384">
              <a:lnSpc>
                <a:spcPct val="107200"/>
              </a:lnSpc>
            </a:pPr>
            <a:r>
              <a:rPr lang="fr-FR" sz="700" i="1" spc="-5" dirty="0" err="1">
                <a:cs typeface="Calibri"/>
              </a:rPr>
              <a:t>Jouda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Mediouni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10" dirty="0">
                <a:cs typeface="Calibri"/>
              </a:rPr>
              <a:t>(INRAT)  </a:t>
            </a:r>
          </a:p>
          <a:p>
            <a:pPr marL="12700" marR="32384">
              <a:lnSpc>
                <a:spcPct val="107200"/>
              </a:lnSpc>
            </a:pPr>
            <a:r>
              <a:rPr lang="fr-FR" sz="700" i="1" spc="-5" dirty="0">
                <a:cs typeface="Calibri"/>
              </a:rPr>
              <a:t>Aymen Frija (ICARDA)</a:t>
            </a:r>
          </a:p>
          <a:p>
            <a:pPr marL="12700" marR="32384">
              <a:lnSpc>
                <a:spcPct val="107200"/>
              </a:lnSpc>
            </a:pPr>
            <a:r>
              <a:rPr lang="fr-FR" sz="700" i="1" spc="-5" dirty="0">
                <a:cs typeface="Calibri"/>
              </a:rPr>
              <a:t>Boubaker </a:t>
            </a:r>
            <a:r>
              <a:rPr lang="fr-FR" sz="700" i="1" spc="-5" dirty="0" err="1">
                <a:cs typeface="Calibri"/>
              </a:rPr>
              <a:t>Dhehibi</a:t>
            </a:r>
            <a:r>
              <a:rPr lang="fr-FR" sz="700" i="1" spc="-5" dirty="0">
                <a:cs typeface="Calibri"/>
              </a:rPr>
              <a:t> (ICARDA)  </a:t>
            </a:r>
            <a:r>
              <a:rPr lang="fr-FR" sz="700" i="1" spc="-5" dirty="0" err="1">
                <a:cs typeface="Calibri"/>
              </a:rPr>
              <a:t>Veronique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Alary</a:t>
            </a:r>
            <a:r>
              <a:rPr lang="fr-FR" sz="700" i="1" spc="-5" dirty="0">
                <a:cs typeface="Calibri"/>
              </a:rPr>
              <a:t> (ICARDA)</a:t>
            </a:r>
          </a:p>
          <a:p>
            <a:pPr marL="12700" marR="32384">
              <a:lnSpc>
                <a:spcPct val="107200"/>
              </a:lnSpc>
            </a:pPr>
            <a:r>
              <a:rPr lang="fr-FR" sz="700" i="1" spc="-5" dirty="0">
                <a:cs typeface="Calibri"/>
              </a:rPr>
              <a:t>Nicolas </a:t>
            </a:r>
            <a:r>
              <a:rPr lang="fr-FR" sz="700" i="1" dirty="0" err="1">
                <a:cs typeface="Calibri"/>
              </a:rPr>
              <a:t>Faysee</a:t>
            </a:r>
            <a:r>
              <a:rPr lang="fr-FR" sz="700" i="1" spc="-6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(CIRAD)</a:t>
            </a:r>
            <a:endParaRPr lang="fr-FR" sz="700" dirty="0">
              <a:cs typeface="Calibri"/>
            </a:endParaRPr>
          </a:p>
          <a:p>
            <a:pPr marL="12700" marR="27305">
              <a:lnSpc>
                <a:spcPct val="107000"/>
              </a:lnSpc>
            </a:pPr>
            <a:r>
              <a:rPr lang="fr-FR" sz="700" i="1" spc="-5" dirty="0" err="1">
                <a:cs typeface="Calibri"/>
              </a:rPr>
              <a:t>Zayani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Khemaies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25" dirty="0">
                <a:cs typeface="Calibri"/>
              </a:rPr>
              <a:t>(AVFA </a:t>
            </a:r>
            <a:r>
              <a:rPr lang="fr-FR" sz="700" i="1" spc="-10" dirty="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5" dirty="0" err="1">
                <a:cs typeface="Calibri"/>
              </a:rPr>
              <a:t>Mongi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dirty="0">
                <a:cs typeface="Calibri"/>
              </a:rPr>
              <a:t>Ben </a:t>
            </a:r>
            <a:r>
              <a:rPr lang="fr-FR" sz="700" i="1" spc="-10" dirty="0">
                <a:cs typeface="Calibri"/>
              </a:rPr>
              <a:t>Younes </a:t>
            </a:r>
            <a:r>
              <a:rPr lang="fr-FR" sz="700" i="1" spc="-5" dirty="0">
                <a:cs typeface="Calibri"/>
              </a:rPr>
              <a:t>(PRRDA)  </a:t>
            </a:r>
            <a:r>
              <a:rPr lang="fr-FR" sz="700" i="1" dirty="0" err="1">
                <a:cs typeface="Calibri"/>
              </a:rPr>
              <a:t>Bayrem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dirty="0" err="1">
                <a:cs typeface="Calibri"/>
              </a:rPr>
              <a:t>Jammeli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(ESA </a:t>
            </a:r>
            <a:r>
              <a:rPr lang="fr-FR" sz="700" i="1" dirty="0">
                <a:cs typeface="Calibri"/>
              </a:rPr>
              <a:t>Mateur)  </a:t>
            </a:r>
            <a:r>
              <a:rPr lang="fr-FR" sz="700" i="1" spc="-5" dirty="0" err="1">
                <a:cs typeface="Calibri"/>
              </a:rPr>
              <a:t>Tibaoui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dirty="0" err="1">
                <a:cs typeface="Calibri"/>
              </a:rPr>
              <a:t>Gouider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(ESA </a:t>
            </a:r>
            <a:r>
              <a:rPr lang="fr-FR" sz="700" i="1" dirty="0">
                <a:cs typeface="Calibri"/>
              </a:rPr>
              <a:t>Mateur)  Ben </a:t>
            </a:r>
            <a:r>
              <a:rPr lang="fr-FR" sz="700" i="1" spc="-5" dirty="0" err="1">
                <a:cs typeface="Calibri"/>
              </a:rPr>
              <a:t>jeddi</a:t>
            </a:r>
            <a:r>
              <a:rPr lang="fr-FR" sz="700" i="1" spc="-5" dirty="0">
                <a:cs typeface="Calibri"/>
              </a:rPr>
              <a:t> Fayçal </a:t>
            </a:r>
            <a:r>
              <a:rPr lang="fr-FR" sz="700" i="1" dirty="0">
                <a:cs typeface="Calibri"/>
              </a:rPr>
              <a:t>(INA </a:t>
            </a:r>
            <a:r>
              <a:rPr lang="fr-FR" sz="700" i="1" spc="-10" dirty="0" err="1">
                <a:cs typeface="Calibri"/>
              </a:rPr>
              <a:t>Tunisia</a:t>
            </a:r>
            <a:r>
              <a:rPr lang="fr-FR" sz="700" i="1" spc="-10" dirty="0">
                <a:cs typeface="Calibri"/>
              </a:rPr>
              <a:t>)  </a:t>
            </a:r>
            <a:r>
              <a:rPr lang="fr-FR" sz="700" i="1" spc="-20" dirty="0">
                <a:cs typeface="Calibri"/>
              </a:rPr>
              <a:t>Taha </a:t>
            </a:r>
            <a:r>
              <a:rPr lang="fr-FR" sz="700" i="1" spc="-5" dirty="0">
                <a:cs typeface="Calibri"/>
              </a:rPr>
              <a:t>Najar </a:t>
            </a:r>
            <a:r>
              <a:rPr lang="fr-FR" sz="700" i="1" dirty="0">
                <a:cs typeface="Calibri"/>
              </a:rPr>
              <a:t>(INAT</a:t>
            </a:r>
            <a:r>
              <a:rPr lang="fr-FR" sz="700" i="1" spc="-10" dirty="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5" dirty="0" err="1">
                <a:cs typeface="Calibri"/>
              </a:rPr>
              <a:t>Moujahed</a:t>
            </a:r>
            <a:r>
              <a:rPr lang="fr-FR" sz="700" i="1" spc="-5" dirty="0">
                <a:cs typeface="Calibri"/>
              </a:rPr>
              <a:t> Nizar </a:t>
            </a:r>
            <a:r>
              <a:rPr lang="fr-FR" sz="700" i="1" dirty="0">
                <a:cs typeface="Calibri"/>
              </a:rPr>
              <a:t>(INAT</a:t>
            </a:r>
            <a:r>
              <a:rPr lang="fr-FR" sz="700" i="1" spc="-10" dirty="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5" dirty="0">
                <a:cs typeface="Calibri"/>
              </a:rPr>
              <a:t>Sanaa Mustapha </a:t>
            </a:r>
            <a:r>
              <a:rPr lang="fr-FR" sz="700" i="1" dirty="0">
                <a:cs typeface="Calibri"/>
              </a:rPr>
              <a:t>(INAT</a:t>
            </a:r>
            <a:r>
              <a:rPr lang="fr-FR" sz="700" i="1" spc="-10" dirty="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5" dirty="0" err="1">
                <a:cs typeface="Calibri"/>
              </a:rPr>
              <a:t>Harrabi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dirty="0">
                <a:cs typeface="Calibri"/>
              </a:rPr>
              <a:t>Moncef (INA</a:t>
            </a:r>
            <a:r>
              <a:rPr lang="fr-FR" sz="700" i="1" spc="-10" dirty="0">
                <a:cs typeface="Calibri"/>
              </a:rPr>
              <a:t>T)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15" dirty="0" err="1">
                <a:cs typeface="Calibri"/>
              </a:rPr>
              <a:t>Tarhouni</a:t>
            </a:r>
            <a:r>
              <a:rPr lang="fr-FR" sz="700" i="1" spc="-15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Jamila </a:t>
            </a:r>
            <a:r>
              <a:rPr lang="fr-FR" sz="700" i="1" dirty="0">
                <a:cs typeface="Calibri"/>
              </a:rPr>
              <a:t>(INA</a:t>
            </a:r>
            <a:r>
              <a:rPr lang="fr-FR" sz="700" i="1" spc="-10" dirty="0">
                <a:cs typeface="Calibri"/>
              </a:rPr>
              <a:t>T)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dirty="0">
                <a:cs typeface="Calibri"/>
              </a:rPr>
              <a:t>Ben Hassine </a:t>
            </a:r>
            <a:r>
              <a:rPr lang="fr-FR" sz="700" i="1" spc="-5" dirty="0">
                <a:cs typeface="Calibri"/>
              </a:rPr>
              <a:t>Habib (</a:t>
            </a:r>
            <a:r>
              <a:rPr lang="fr-FR" sz="700" i="1" spc="-10" dirty="0" err="1">
                <a:cs typeface="Calibri"/>
              </a:rPr>
              <a:t>Tunisia</a:t>
            </a:r>
            <a:r>
              <a:rPr lang="fr-FR" sz="700" i="1" spc="-10" dirty="0">
                <a:cs typeface="Calibri"/>
              </a:rPr>
              <a:t>)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dirty="0">
                <a:cs typeface="Calibri"/>
              </a:rPr>
              <a:t>Sinan Bacha</a:t>
            </a:r>
            <a:r>
              <a:rPr lang="fr-FR" sz="700" i="1" spc="-9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(CNCT)</a:t>
            </a:r>
            <a:endParaRPr lang="fr-FR" sz="700" dirty="0">
              <a:cs typeface="Calibri"/>
            </a:endParaRPr>
          </a:p>
          <a:p>
            <a:pPr marL="12700" marR="132080">
              <a:lnSpc>
                <a:spcPct val="107100"/>
              </a:lnSpc>
            </a:pPr>
            <a:r>
              <a:rPr lang="fr-FR" sz="700" i="1" spc="-5" dirty="0">
                <a:cs typeface="Calibri"/>
              </a:rPr>
              <a:t>Ahmed </a:t>
            </a:r>
            <a:r>
              <a:rPr lang="fr-FR" sz="700" i="1" spc="-5" dirty="0" err="1">
                <a:cs typeface="Calibri"/>
              </a:rPr>
              <a:t>Ezzine</a:t>
            </a:r>
            <a:r>
              <a:rPr lang="fr-FR" sz="700" i="1" spc="-5" dirty="0">
                <a:cs typeface="Calibri"/>
              </a:rPr>
              <a:t> (CNCT)  </a:t>
            </a:r>
            <a:r>
              <a:rPr lang="fr-FR" sz="700" i="1" spc="-5" dirty="0" err="1">
                <a:cs typeface="Calibri"/>
              </a:rPr>
              <a:t>Thouraya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Sahli</a:t>
            </a:r>
            <a:r>
              <a:rPr lang="fr-FR" sz="700" i="1" spc="-5" dirty="0">
                <a:cs typeface="Calibri"/>
              </a:rPr>
              <a:t> (CNCT)  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spc="-10" dirty="0">
                <a:cs typeface="Calibri"/>
              </a:rPr>
              <a:t>Youssef Fouad </a:t>
            </a:r>
            <a:r>
              <a:rPr lang="fr-FR" sz="700" i="1" spc="-5" dirty="0">
                <a:cs typeface="Calibri"/>
              </a:rPr>
              <a:t>(France)  </a:t>
            </a:r>
            <a:r>
              <a:rPr lang="fr-FR" sz="700" i="1" dirty="0">
                <a:cs typeface="Calibri"/>
              </a:rPr>
              <a:t>Moncef Bouaziz</a:t>
            </a:r>
            <a:r>
              <a:rPr lang="fr-FR" sz="700" i="1" spc="-5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(Allemagne)  </a:t>
            </a:r>
            <a:r>
              <a:rPr lang="fr-FR" sz="700" i="1" spc="-5" dirty="0" err="1">
                <a:cs typeface="Calibri"/>
              </a:rPr>
              <a:t>Eric</a:t>
            </a:r>
            <a:r>
              <a:rPr lang="fr-FR" sz="700" i="1" spc="-5" dirty="0">
                <a:cs typeface="Calibri"/>
              </a:rPr>
              <a:t> Conti </a:t>
            </a:r>
            <a:r>
              <a:rPr lang="fr-FR" sz="700" i="1" dirty="0">
                <a:cs typeface="Calibri"/>
              </a:rPr>
              <a:t>(UNIPG, </a:t>
            </a:r>
            <a:r>
              <a:rPr lang="fr-FR" sz="700" i="1" dirty="0" err="1">
                <a:cs typeface="Calibri"/>
              </a:rPr>
              <a:t>Italy</a:t>
            </a:r>
            <a:r>
              <a:rPr lang="fr-FR" sz="700" i="1" dirty="0">
                <a:cs typeface="Calibri"/>
              </a:rPr>
              <a:t>)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dirty="0" err="1">
                <a:cs typeface="Calibri"/>
              </a:rPr>
              <a:t>Jesus</a:t>
            </a:r>
            <a:r>
              <a:rPr lang="fr-FR" sz="700" i="1" dirty="0">
                <a:cs typeface="Calibri"/>
              </a:rPr>
              <a:t> M. </a:t>
            </a:r>
            <a:r>
              <a:rPr lang="fr-FR" sz="700" i="1" spc="-5" dirty="0">
                <a:cs typeface="Calibri"/>
              </a:rPr>
              <a:t>Castillo (US, Spain)  Fabio </a:t>
            </a:r>
            <a:r>
              <a:rPr lang="fr-FR" sz="700" i="1" dirty="0" err="1">
                <a:cs typeface="Calibri"/>
              </a:rPr>
              <a:t>Primavera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(USP, </a:t>
            </a:r>
            <a:r>
              <a:rPr lang="fr-FR" sz="700" i="1" spc="-25" dirty="0" err="1">
                <a:cs typeface="Calibri"/>
              </a:rPr>
              <a:t>Italy</a:t>
            </a:r>
            <a:r>
              <a:rPr lang="fr-FR" sz="700" i="1" spc="-25" dirty="0">
                <a:cs typeface="Calibri"/>
              </a:rPr>
              <a:t>)  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spc="-25" dirty="0">
                <a:cs typeface="Calibri"/>
              </a:rPr>
              <a:t>Angela </a:t>
            </a:r>
            <a:r>
              <a:rPr lang="fr-FR" sz="700" i="1" spc="-25" dirty="0" err="1">
                <a:cs typeface="Calibri"/>
              </a:rPr>
              <a:t>Canale</a:t>
            </a:r>
            <a:r>
              <a:rPr lang="fr-FR" sz="700" i="1" spc="-25" dirty="0">
                <a:cs typeface="Calibri"/>
              </a:rPr>
              <a:t> ( </a:t>
            </a:r>
            <a:r>
              <a:rPr lang="fr-FR" sz="700" i="1" spc="-25" dirty="0" err="1">
                <a:cs typeface="Calibri"/>
              </a:rPr>
              <a:t>Italy</a:t>
            </a:r>
            <a:r>
              <a:rPr lang="fr-FR" sz="700" i="1" spc="-25" dirty="0">
                <a:cs typeface="Calibri"/>
              </a:rPr>
              <a:t>)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spc="-5" dirty="0">
                <a:cs typeface="Calibri"/>
              </a:rPr>
              <a:t>Franco </a:t>
            </a:r>
            <a:r>
              <a:rPr lang="fr-FR" sz="700" i="1" spc="-5" dirty="0" err="1">
                <a:cs typeface="Calibri"/>
              </a:rPr>
              <a:t>Cotana</a:t>
            </a:r>
            <a:r>
              <a:rPr lang="fr-FR" sz="700" i="1" spc="-5" dirty="0">
                <a:cs typeface="Calibri"/>
              </a:rPr>
              <a:t> (USP,</a:t>
            </a:r>
            <a:r>
              <a:rPr lang="fr-FR" sz="700" i="1" spc="-70" dirty="0">
                <a:cs typeface="Calibri"/>
              </a:rPr>
              <a:t> </a:t>
            </a:r>
            <a:r>
              <a:rPr lang="fr-FR" sz="700" i="1" dirty="0" err="1">
                <a:cs typeface="Calibri"/>
              </a:rPr>
              <a:t>Italy</a:t>
            </a:r>
            <a:r>
              <a:rPr lang="fr-FR" sz="700" i="1" dirty="0">
                <a:cs typeface="Calibri"/>
              </a:rPr>
              <a:t>)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dirty="0">
                <a:cs typeface="Calibri"/>
              </a:rPr>
              <a:t>Anouar Ben Mimoun (INAT)</a:t>
            </a:r>
            <a:endParaRPr lang="fr-FR" sz="700" dirty="0">
              <a:cs typeface="Calibri"/>
            </a:endParaRPr>
          </a:p>
          <a:p>
            <a:pPr marL="12700" marR="5080">
              <a:lnSpc>
                <a:spcPct val="107100"/>
              </a:lnSpc>
            </a:pPr>
            <a:r>
              <a:rPr lang="fr-FR" sz="700" i="1" dirty="0">
                <a:cs typeface="Calibri"/>
              </a:rPr>
              <a:t>Mohamed </a:t>
            </a:r>
            <a:r>
              <a:rPr lang="fr-FR" sz="700" i="1" spc="-5" dirty="0" err="1">
                <a:cs typeface="Calibri"/>
              </a:rPr>
              <a:t>Abdeladhim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spc="-10" dirty="0">
                <a:cs typeface="Calibri"/>
              </a:rPr>
              <a:t>Ayoub </a:t>
            </a:r>
            <a:r>
              <a:rPr lang="fr-FR" sz="700" i="1" spc="-10" dirty="0" err="1">
                <a:cs typeface="Calibri"/>
              </a:rPr>
              <a:t>Fouzai</a:t>
            </a:r>
            <a:r>
              <a:rPr lang="fr-FR" sz="700" i="1" spc="-25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  <a:endParaRPr lang="fr-FR" sz="700" dirty="0">
              <a:cs typeface="Calibri"/>
            </a:endParaRPr>
          </a:p>
          <a:p>
            <a:pPr marL="12700" marR="114935">
              <a:lnSpc>
                <a:spcPct val="106800"/>
              </a:lnSpc>
            </a:pPr>
            <a:r>
              <a:rPr lang="fr-FR" sz="700" i="1" dirty="0">
                <a:cs typeface="Calibri"/>
              </a:rPr>
              <a:t>Hassen </a:t>
            </a:r>
            <a:r>
              <a:rPr lang="fr-FR" sz="700" i="1" spc="-5" dirty="0" err="1">
                <a:cs typeface="Calibri"/>
              </a:rPr>
              <a:t>Abdelhafidh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spc="-5" dirty="0" err="1">
                <a:cs typeface="Calibri"/>
              </a:rPr>
              <a:t>Lasaad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Albouchi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Salem </a:t>
            </a:r>
            <a:r>
              <a:rPr lang="fr-FR" sz="700" i="1" dirty="0">
                <a:cs typeface="Calibri"/>
              </a:rPr>
              <a:t>ben Hassen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dirty="0">
                <a:cs typeface="Calibri"/>
              </a:rPr>
              <a:t>Samir ben </a:t>
            </a:r>
            <a:r>
              <a:rPr lang="fr-FR" sz="700" i="1" spc="-5" dirty="0">
                <a:cs typeface="Calibri"/>
              </a:rPr>
              <a:t>Ali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dirty="0">
                <a:cs typeface="Calibri"/>
              </a:rPr>
              <a:t>Mohamed </a:t>
            </a:r>
            <a:r>
              <a:rPr lang="fr-FR" sz="700" i="1" spc="-5" dirty="0" err="1">
                <a:cs typeface="Calibri"/>
              </a:rPr>
              <a:t>Elimem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spc="-5" dirty="0" err="1">
                <a:cs typeface="Calibri"/>
              </a:rPr>
              <a:t>Emna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Ouertani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spc="-5" dirty="0" err="1">
                <a:cs typeface="Calibri"/>
              </a:rPr>
              <a:t>Hamouda</a:t>
            </a:r>
            <a:r>
              <a:rPr lang="fr-FR" sz="700" i="1" spc="-5" dirty="0">
                <a:cs typeface="Calibri"/>
              </a:rPr>
              <a:t> Aichi</a:t>
            </a:r>
            <a:r>
              <a:rPr lang="fr-FR" sz="700" i="1" spc="-3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  <a:endParaRPr lang="fr-FR" sz="700" dirty="0">
              <a:cs typeface="Calibri"/>
            </a:endParaRPr>
          </a:p>
          <a:p>
            <a:pPr marL="12700" marR="64135">
              <a:lnSpc>
                <a:spcPct val="107100"/>
              </a:lnSpc>
            </a:pPr>
            <a:r>
              <a:rPr lang="fr-FR" sz="700" i="1" dirty="0">
                <a:cs typeface="Calibri"/>
              </a:rPr>
              <a:t>Ben </a:t>
            </a:r>
            <a:r>
              <a:rPr lang="fr-FR" sz="700" i="1" dirty="0" err="1">
                <a:cs typeface="Calibri"/>
              </a:rPr>
              <a:t>Hassine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Kaouther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dirty="0" err="1">
                <a:cs typeface="Calibri"/>
              </a:rPr>
              <a:t>Manel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Mosbahi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</a:p>
          <a:p>
            <a:pPr marL="12700" marR="64135">
              <a:lnSpc>
                <a:spcPct val="107100"/>
              </a:lnSpc>
            </a:pPr>
            <a:r>
              <a:rPr lang="fr-FR" sz="700" i="1" dirty="0">
                <a:cs typeface="Calibri"/>
              </a:rPr>
              <a:t>Amel </a:t>
            </a:r>
            <a:r>
              <a:rPr lang="fr-FR" sz="700" i="1" spc="-10" dirty="0" err="1">
                <a:cs typeface="Calibri"/>
              </a:rPr>
              <a:t>Kerkeni</a:t>
            </a:r>
            <a:r>
              <a:rPr lang="fr-FR" sz="700" i="1" spc="-4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  <a:endParaRPr lang="fr-FR" sz="700" dirty="0">
              <a:cs typeface="Calibri"/>
            </a:endParaRPr>
          </a:p>
          <a:p>
            <a:pPr marL="12700" lvl="0"/>
            <a:endParaRPr lang="fr-FR" sz="700" dirty="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endParaRPr sz="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777</Words>
  <Application>Microsoft Office PowerPoint</Application>
  <PresentationFormat>Personnalisé</PresentationFormat>
  <Paragraphs>68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Zied Idoudi</dc:creator>
  <cp:lastModifiedBy>SLIM ROUZ</cp:lastModifiedBy>
  <cp:revision>2</cp:revision>
  <dcterms:created xsi:type="dcterms:W3CDTF">2023-01-04T17:27:10Z</dcterms:created>
  <dcterms:modified xsi:type="dcterms:W3CDTF">2023-01-05T18:26:26Z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2023-01-04T00:00:00Z</vt:filetime>
  </property>
</Properties>
</file>